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4"/>
  </p:notesMasterIdLst>
  <p:sldIdLst>
    <p:sldId id="256" r:id="rId5"/>
    <p:sldId id="297" r:id="rId6"/>
    <p:sldId id="298" r:id="rId7"/>
    <p:sldId id="263" r:id="rId8"/>
    <p:sldId id="264" r:id="rId9"/>
    <p:sldId id="265" r:id="rId10"/>
    <p:sldId id="266" r:id="rId11"/>
    <p:sldId id="260" r:id="rId12"/>
    <p:sldId id="259" r:id="rId13"/>
    <p:sldId id="291" r:id="rId14"/>
    <p:sldId id="296" r:id="rId15"/>
    <p:sldId id="281" r:id="rId16"/>
    <p:sldId id="283" r:id="rId17"/>
    <p:sldId id="299" r:id="rId18"/>
    <p:sldId id="294" r:id="rId19"/>
    <p:sldId id="293" r:id="rId20"/>
    <p:sldId id="290" r:id="rId21"/>
    <p:sldId id="273" r:id="rId22"/>
    <p:sldId id="279" r:id="rId23"/>
  </p:sldIdLst>
  <p:sldSz cx="9144000" cy="6858000" type="screen4x3"/>
  <p:notesSz cx="6858000" cy="9144000"/>
  <p:custDataLst>
    <p:tags r:id="rId25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F8F8F8"/>
    <a:srgbClr val="FFA37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0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Rtidt" TargetMode="External"/><Relationship Id="rId2" Type="http://schemas.openxmlformats.org/officeDocument/2006/relationships/hyperlink" Target="https://goo.gl/jBryj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6725ci" TargetMode="External"/><Relationship Id="rId4" Type="http://schemas.openxmlformats.org/officeDocument/2006/relationships/hyperlink" Target="https://goo.gl/kxsnb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</a:t>
            </a:r>
            <a:r>
              <a:rPr lang="en-GB"/>
              <a:t>May </a:t>
            </a:r>
            <a:r>
              <a:rPr lang="en-GB" smtClean="0"/>
              <a:t>24</a:t>
            </a:r>
            <a:r>
              <a:rPr lang="en-GB" baseline="30000" smtClean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</a:t>
            </a:r>
            <a:r>
              <a:rPr lang="en-GB" dirty="0" smtClean="0"/>
              <a:t>Learning: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227552" y="2865451"/>
            <a:ext cx="3000381" cy="821701"/>
            <a:chOff x="6210300" y="2850293"/>
            <a:chExt cx="3000381" cy="821701"/>
          </a:xfrm>
        </p:grpSpPr>
        <p:sp>
          <p:nvSpPr>
            <p:cNvPr id="12" name="Rounded Rectangle 11"/>
            <p:cNvSpPr/>
            <p:nvPr/>
          </p:nvSpPr>
          <p:spPr>
            <a:xfrm>
              <a:off x="6210300" y="2850293"/>
              <a:ext cx="2819648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</a:t>
              </a:r>
              <a:r>
                <a:rPr lang="it-IT" b="1" u="sng" dirty="0">
                  <a:solidFill>
                    <a:srgbClr val="F37726"/>
                  </a:solidFill>
                </a:rPr>
                <a:t>1_</a:t>
              </a:r>
              <a:r>
                <a:rPr lang="it-IT" b="1" u="sng" dirty="0" smtClean="0">
                  <a:solidFill>
                    <a:srgbClr val="F37726"/>
                  </a:solidFill>
                </a:rPr>
                <a:t>intro_tidyverse.ipynb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6227552" y="5263597"/>
            <a:ext cx="3000381" cy="821701"/>
            <a:chOff x="6210300" y="2850293"/>
            <a:chExt cx="3000381" cy="821701"/>
          </a:xfrm>
        </p:grpSpPr>
        <p:sp>
          <p:nvSpPr>
            <p:cNvPr id="17" name="Rounded Rectangle 16"/>
            <p:cNvSpPr/>
            <p:nvPr/>
          </p:nvSpPr>
          <p:spPr>
            <a:xfrm>
              <a:off x="6210300" y="2850293"/>
              <a:ext cx="2819648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1_2_mlpackages.ipynb</a:t>
              </a:r>
              <a:endParaRPr lang="it-IT" b="1" u="sng" dirty="0">
                <a:solidFill>
                  <a:srgbClr val="F37726"/>
                </a:solidFill>
              </a:endParaRP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83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38" name="Rounded Rectangle 37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1_3_knn.ipynb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3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give this all a try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328893"/>
              </p:ext>
            </p:extLst>
          </p:nvPr>
        </p:nvGraphicFramePr>
        <p:xfrm>
          <a:off x="270423" y="3716187"/>
          <a:ext cx="8689977" cy="1973580"/>
        </p:xfrm>
        <a:graphic>
          <a:graphicData uri="http://schemas.openxmlformats.org/drawingml/2006/table">
            <a:tbl>
              <a:tblPr/>
              <a:tblGrid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  <a:gridCol w="965553"/>
              </a:tblGrid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survived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pclass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sex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age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sibsp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parch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fare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cabin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b="1">
                          <a:effectLst/>
                        </a:rPr>
                        <a:t>embarked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29.0000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211.3375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B5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0.9167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30.0000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female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25.0000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2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151.5500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C22 C26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>
                          <a:effectLst/>
                        </a:rPr>
                        <a:t>S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194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300" dirty="0" smtClean="0">
                          <a:effectLst/>
                        </a:rPr>
                        <a:t>…</a:t>
                      </a:r>
                      <a:endParaRPr lang="en-US" sz="1300" dirty="0">
                        <a:effectLst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6768623" y="5393436"/>
            <a:ext cx="2280389" cy="821701"/>
            <a:chOff x="6930292" y="2850293"/>
            <a:chExt cx="2280389" cy="821701"/>
          </a:xfrm>
        </p:grpSpPr>
        <p:sp>
          <p:nvSpPr>
            <p:cNvPr id="8" name="Rounded Rectangle 7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1_6_titanic.ipynb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Content Placeholder 9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…using the  famous Titanic dataset!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Imagine having the data from the passengers on the disastrous ship, could you predict who survived?</a:t>
            </a:r>
            <a:endParaRPr lang="en-GB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825" y="1644767"/>
            <a:ext cx="313372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4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30292" y="751434"/>
            <a:ext cx="2280389" cy="821701"/>
            <a:chOff x="6930292" y="2850293"/>
            <a:chExt cx="2280389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1_4_svm.ipynb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15" name="Rounded Rectangle 14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1_5_dt.ipynb</a:t>
              </a:r>
              <a:endParaRPr lang="it-IT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18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While we start talking, let's get the systems up and running: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you followed the instructions and want to run </a:t>
            </a:r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b="1" dirty="0" smtClean="0"/>
              <a:t>locally</a:t>
            </a:r>
            <a:r>
              <a:rPr lang="en-US" dirty="0" smtClean="0"/>
              <a:t>, please download the zip file at </a:t>
            </a:r>
            <a:r>
              <a:rPr lang="en-US" u="sng" dirty="0" smtClean="0"/>
              <a:t>one of these two links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180975" indent="0">
              <a:buNone/>
            </a:pPr>
            <a:r>
              <a:rPr lang="en-US" dirty="0" smtClean="0"/>
              <a:t>and </a:t>
            </a:r>
            <a:r>
              <a:rPr lang="en-US" dirty="0"/>
              <a:t>find today's notebooks in folder </a:t>
            </a:r>
            <a:r>
              <a:rPr lang="en-US" dirty="0" smtClean="0"/>
              <a:t>'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mlTeachings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-master\lessons\lesson_01</a:t>
            </a:r>
            <a:r>
              <a:rPr lang="en-US" dirty="0" smtClean="0"/>
              <a:t>'</a:t>
            </a:r>
          </a:p>
          <a:p>
            <a:pPr marL="180975" indent="0">
              <a:buNone/>
            </a:pPr>
            <a:endParaRPr lang="en-US" dirty="0" smtClean="0"/>
          </a:p>
          <a:p>
            <a:pPr marL="180975" indent="0" algn="ctr">
              <a:buNone/>
            </a:pPr>
            <a:r>
              <a:rPr lang="en-US" b="1" dirty="0" smtClean="0"/>
              <a:t>OR</a:t>
            </a:r>
          </a:p>
          <a:p>
            <a:pPr marL="180975" indent="0">
              <a:buNone/>
            </a:pPr>
            <a:endParaRPr lang="en-US" dirty="0" smtClean="0"/>
          </a:p>
          <a:p>
            <a:r>
              <a:rPr lang="en-US" dirty="0" smtClean="0"/>
              <a:t>If you want to follow the lessons </a:t>
            </a:r>
            <a:r>
              <a:rPr lang="en-US" b="1" dirty="0" smtClean="0"/>
              <a:t>online</a:t>
            </a:r>
            <a:r>
              <a:rPr lang="en-US" dirty="0" smtClean="0"/>
              <a:t> please follow </a:t>
            </a:r>
            <a:r>
              <a:rPr lang="en-US" u="sng" dirty="0" smtClean="0"/>
              <a:t>one of these links</a:t>
            </a:r>
            <a:endParaRPr lang="en-US" u="sng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375103"/>
              </p:ext>
            </p:extLst>
          </p:nvPr>
        </p:nvGraphicFramePr>
        <p:xfrm>
          <a:off x="719998" y="3087573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2"/>
                        </a:rPr>
                        <a:t>goo.gl/</a:t>
                      </a:r>
                      <a:r>
                        <a:rPr lang="en-US" sz="2800" dirty="0" err="1" smtClean="0">
                          <a:hlinkClick r:id="rId2"/>
                        </a:rPr>
                        <a:t>jBryjq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3"/>
                        </a:rPr>
                        <a:t>goo.gl/</a:t>
                      </a:r>
                      <a:r>
                        <a:rPr lang="en-US" sz="2800" dirty="0" err="1" smtClean="0">
                          <a:hlinkClick r:id="rId3"/>
                        </a:rPr>
                        <a:t>VRtidt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819259"/>
              </p:ext>
            </p:extLst>
          </p:nvPr>
        </p:nvGraphicFramePr>
        <p:xfrm>
          <a:off x="719999" y="5405247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goo.gl/</a:t>
                      </a:r>
                      <a:r>
                        <a:rPr lang="en-US" sz="2800" kern="120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kxsnbg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goo.gl/6725ci</a:t>
                      </a:r>
                      <a:endParaRPr lang="en-GB" sz="2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1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/>
              <a:t>Session 1: Introduction </a:t>
            </a:r>
            <a:r>
              <a:rPr lang="en-US" b="1" dirty="0"/>
              <a:t>to Machine </a:t>
            </a:r>
            <a:r>
              <a:rPr lang="en-US" b="1" dirty="0" smtClean="0"/>
              <a:t>Learning</a:t>
            </a:r>
          </a:p>
          <a:p>
            <a:pPr lvl="1">
              <a:buClrTx/>
            </a:pPr>
            <a:r>
              <a:rPr lang="en-US" dirty="0" smtClean="0"/>
              <a:t>an introduction to Machine Learning</a:t>
            </a:r>
          </a:p>
          <a:p>
            <a:pPr lvl="1">
              <a:buClrTx/>
            </a:pPr>
            <a:r>
              <a:rPr lang="en-US" dirty="0" smtClean="0"/>
              <a:t>an introduction to the necessary R tools</a:t>
            </a:r>
          </a:p>
          <a:p>
            <a:pPr lvl="1">
              <a:buClrTx/>
            </a:pPr>
            <a:r>
              <a:rPr lang="en-US" dirty="0" smtClean="0"/>
              <a:t>some Machine Learning </a:t>
            </a:r>
            <a:r>
              <a:rPr lang="en-US" dirty="0"/>
              <a:t>algorithms and </a:t>
            </a:r>
            <a:r>
              <a:rPr lang="en-US" dirty="0" smtClean="0"/>
              <a:t>models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code – hands on!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</a:t>
            </a:r>
            <a:r>
              <a:rPr lang="en-US" b="1" dirty="0" smtClean="0"/>
              <a:t>2: </a:t>
            </a:r>
            <a:r>
              <a:rPr lang="en-US" b="1" dirty="0"/>
              <a:t>Model Selection and Validation</a:t>
            </a:r>
          </a:p>
          <a:p>
            <a:pPr lvl="1">
              <a:buClrTx/>
            </a:pPr>
            <a:r>
              <a:rPr lang="en-US" dirty="0" smtClean="0"/>
              <a:t>more </a:t>
            </a:r>
            <a:r>
              <a:rPr lang="en-US" dirty="0"/>
              <a:t>Machine Learning </a:t>
            </a:r>
            <a:r>
              <a:rPr lang="en-US" dirty="0" smtClean="0"/>
              <a:t>models</a:t>
            </a:r>
          </a:p>
          <a:p>
            <a:pPr lvl="1">
              <a:buClrTx/>
            </a:pPr>
            <a:r>
              <a:rPr lang="en-US" dirty="0" smtClean="0"/>
              <a:t>Model Selection </a:t>
            </a:r>
            <a:r>
              <a:rPr lang="en-US" dirty="0"/>
              <a:t>and </a:t>
            </a:r>
            <a:r>
              <a:rPr lang="en-US" dirty="0" smtClean="0"/>
              <a:t>Validation</a:t>
            </a:r>
          </a:p>
          <a:p>
            <a:pPr lvl="1">
              <a:buClrTx/>
            </a:pPr>
            <a:r>
              <a:rPr lang="en-US" dirty="0" smtClean="0"/>
              <a:t>Model Training Strategies </a:t>
            </a:r>
            <a:r>
              <a:rPr lang="en-US" dirty="0"/>
              <a:t>and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</a:t>
            </a:r>
            <a:r>
              <a:rPr lang="en-US" dirty="0" smtClean="0"/>
              <a:t>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3</a:t>
            </a:r>
            <a:r>
              <a:rPr lang="en-US" b="1" dirty="0" smtClean="0"/>
              <a:t>: Neural Networks</a:t>
            </a:r>
          </a:p>
          <a:p>
            <a:pPr lvl="1">
              <a:buClrTx/>
            </a:pPr>
            <a:r>
              <a:rPr lang="en-US" dirty="0" smtClean="0"/>
              <a:t>an introduction to Neural </a:t>
            </a:r>
            <a:r>
              <a:rPr lang="en-US" dirty="0"/>
              <a:t>Networks (w/ code, hands on</a:t>
            </a:r>
            <a:r>
              <a:rPr lang="en-US" dirty="0" smtClean="0"/>
              <a:t>!)</a:t>
            </a:r>
          </a:p>
          <a:p>
            <a:pPr lvl="1">
              <a:buClrTx/>
            </a:pPr>
            <a:r>
              <a:rPr lang="en-US" dirty="0" smtClean="0"/>
              <a:t>some Deep Learning examples</a:t>
            </a:r>
            <a:endParaRPr lang="en-US" dirty="0"/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46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6" dur="indefinite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3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6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9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51463" y="5560778"/>
            <a:ext cx="401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</a:t>
            </a:r>
            <a:r>
              <a:rPr lang="en-GB" dirty="0" smtClean="0">
                <a:latin typeface="+mn-lt"/>
              </a:rPr>
              <a:t>on examples of </a:t>
            </a:r>
            <a:r>
              <a:rPr lang="en-GB" dirty="0">
                <a:latin typeface="+mn-lt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1242</Words>
  <Application>Microsoft Office PowerPoint</Application>
  <PresentationFormat>On-screen Show (4:3)</PresentationFormat>
  <Paragraphs>353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Blank</vt:lpstr>
      <vt:lpstr>Machine Learning:  a hands-on experience</vt:lpstr>
      <vt:lpstr>Welcome and thanks for being here!</vt:lpstr>
      <vt:lpstr>AGENDA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Let's give this all a try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250</cp:revision>
  <dcterms:created xsi:type="dcterms:W3CDTF">2018-03-14T13:30:48Z</dcterms:created>
  <dcterms:modified xsi:type="dcterms:W3CDTF">2018-05-21T08:25:50Z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